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21" r:id="rId3"/>
    <p:sldId id="368" r:id="rId4"/>
    <p:sldId id="381" r:id="rId5"/>
    <p:sldId id="369" r:id="rId6"/>
    <p:sldId id="370" r:id="rId7"/>
    <p:sldId id="372" r:id="rId8"/>
    <p:sldId id="376" r:id="rId9"/>
    <p:sldId id="375" r:id="rId10"/>
    <p:sldId id="373" r:id="rId11"/>
    <p:sldId id="374" r:id="rId12"/>
    <p:sldId id="377" r:id="rId13"/>
    <p:sldId id="378" r:id="rId14"/>
    <p:sldId id="379" r:id="rId15"/>
    <p:sldId id="380" r:id="rId16"/>
    <p:sldId id="290" r:id="rId17"/>
  </p:sldIdLst>
  <p:sldSz cx="18288000" cy="10287000"/>
  <p:notesSz cx="6858000" cy="9144000"/>
  <p:defaultTextStyle>
    <a:defPPr>
      <a:defRPr lang="es-ES"/>
    </a:defPPr>
    <a:lvl1pPr marL="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69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A0"/>
    <a:srgbClr val="6DC204"/>
    <a:srgbClr val="01808F"/>
    <a:srgbClr val="001965"/>
    <a:srgbClr val="562672"/>
    <a:srgbClr val="D60900"/>
    <a:srgbClr val="DA0011"/>
    <a:srgbClr val="FFFFFF"/>
    <a:srgbClr val="F4F4F4"/>
    <a:srgbClr val="46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62"/>
    <p:restoredTop sz="70297"/>
  </p:normalViewPr>
  <p:slideViewPr>
    <p:cSldViewPr snapToGrid="0" snapToObjects="1">
      <p:cViewPr varScale="1">
        <p:scale>
          <a:sx n="61" d="100"/>
          <a:sy n="61" d="100"/>
        </p:scale>
        <p:origin x="248" y="616"/>
      </p:cViewPr>
      <p:guideLst>
        <p:guide orient="horz" pos="6169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F722-AD9D-3644-A844-AF577A24E4CD}" type="datetimeFigureOut">
              <a:rPr lang="es-ES" smtClean="0"/>
              <a:t>2/10/25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C0E9-45EF-C047-8A4C-E6555C646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47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5DF9-963B-914A-A73A-5EA282D58C1D}" type="datetimeFigureOut">
              <a:rPr lang="es-ES" smtClean="0"/>
              <a:t>2/10/25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9CB6-E37A-E143-B6B3-71850E6965B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409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25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1F71D-D3BB-FA9E-1AB4-41A4DFC16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BD7CB-2621-FF4C-3AB9-ED63E8066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0272F-D89F-EA26-F414-B5BD345E7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B9F68-C230-4582-3D5E-94B91E87D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152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278C3-3194-7075-E4F0-A916F79C7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31206-E95B-0671-DA0D-3D072FE88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E85F5A-36A3-E8B3-5E74-E1C0FE56C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0374C-A743-358E-C0FD-CAE943DA6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72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6806E-9DBC-7C07-0747-4FFB280DC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CBF4C1-A0AB-A337-3FB5-FC7F824ED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7B41E-308B-1FF5-41D9-E6F0739E1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6C3EF-B817-0BE5-2236-1EB4DFAC1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747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C1FB4-1C6D-374E-0D59-61642739D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6CC52-A8A7-86D5-A352-6B07A4700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86033-2251-FF27-753B-49F6BC781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2F69A-97D5-BECD-BED8-4EE9412B4C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16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1D7D8-4E81-512C-4B06-8E0A49EDA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0186C-8562-88C9-B9EF-EDC20EAED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E4723-644C-310F-7AFF-7F8544374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66797-50AD-EF59-CF2E-F050BB853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901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6DD05-5985-F86F-BD28-D8EBC56E4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97561F-AAF2-C970-CA3C-CF4E904AC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8E30F6-E731-8AA0-4B51-C054D5496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C58CE-BD24-1E7E-CE07-63EC934A5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14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436EB-A2B9-6E30-ED9E-619DADF26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F18C1-106F-887D-DD25-50EABEA0F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6696D-8118-17B6-AA33-CDDE7B391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6FD7-91A5-0CAE-877A-0226897B5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42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ABE0-9722-CE52-1E24-157F4614D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E630E-9DB8-BD62-5331-E8162DEAC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55C6B-2508-7A2F-C03E-843D920EF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642F4-92DE-5839-7F4E-ED73B4188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32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7251F-5377-EC95-74D5-EA19AFEF9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8F5CF-957B-F4A2-2B44-ED2B77A46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245DE7-A070-12B1-CC0A-24B46D261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D62D8-82C6-9B49-A1AD-E13E9F683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82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BD08E-3954-FAC9-5A61-09A618763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CD2731-2AAA-1FBC-2C74-488383E56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9490C-97EA-FAFC-B490-1D7685C3C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8B5D5-83A9-927A-FA14-D9DD0ECC8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5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227D7-ACE5-FEC1-E7B2-5188F92C2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A71B2-64B7-6EFD-51A2-BB1FA9322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FFA9FE-F444-4B49-F2FA-8CD058A31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4C468-D749-0341-B749-D484F4942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71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53187-2354-7EBA-3933-985D16D90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AC994-4AF5-1E96-E6E0-37C3F05AB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D9F7E-6C00-51A2-7BC2-101C492C6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F4FD-68BF-5B41-2B39-16C35B16D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52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D9395-8241-D8E7-CA93-8D0A0E362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672199-0617-9975-103A-CE6CBEFB5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93EC17-8426-4C80-7405-978D783C6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9C63-011B-12B1-6DC2-52C348120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2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12" name="Object 2" descr="Objec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76550" cy="742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ject 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7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4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47975" y="0"/>
            <a:ext cx="6305550" cy="10306050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3651134" y="1542865"/>
            <a:ext cx="4527608" cy="1879378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651134" y="3628143"/>
            <a:ext cx="4527608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0" name="Object 2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565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266950"/>
            <a:ext cx="18307050" cy="80200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F555876-80F5-2062-FC87-5A68577F36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7030627"/>
            <a:ext cx="2875158" cy="3287263"/>
          </a:xfrm>
          <a:prstGeom prst="rect">
            <a:avLst/>
          </a:prstGeom>
        </p:spPr>
      </p:pic>
      <p:sp>
        <p:nvSpPr>
          <p:cNvPr id="25" name="Marcador de posición de imagen 24"/>
          <p:cNvSpPr>
            <a:spLocks noGrp="1"/>
          </p:cNvSpPr>
          <p:nvPr>
            <p:ph type="pic" sz="quarter" idx="15"/>
          </p:nvPr>
        </p:nvSpPr>
        <p:spPr>
          <a:xfrm>
            <a:off x="1457325" y="3377994"/>
            <a:ext cx="32004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>
          <a:xfrm>
            <a:off x="930681" y="395674"/>
            <a:ext cx="12737694" cy="142806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0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392201" y="2334643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43358" y="6985292"/>
            <a:ext cx="432254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2" name="Marcador de número de diapositiva 5"/>
          <p:cNvSpPr txBox="1">
            <a:spLocks/>
          </p:cNvSpPr>
          <p:nvPr userDrawn="1"/>
        </p:nvSpPr>
        <p:spPr>
          <a:xfrm>
            <a:off x="16554450" y="812016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ctr" defTabSz="816422" rtl="0" eaLnBrk="1" latinLnBrk="0" hangingPunct="1">
              <a:defRPr sz="3600" kern="1200">
                <a:solidFill>
                  <a:srgbClr val="001965"/>
                </a:solidFill>
                <a:latin typeface="Georgia"/>
                <a:ea typeface="+mn-ea"/>
                <a:cs typeface="Georgia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3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81738" y="2737914"/>
            <a:ext cx="19050" cy="5734050"/>
          </a:xfrm>
          <a:prstGeom prst="rect">
            <a:avLst/>
          </a:prstGeom>
        </p:spPr>
      </p:pic>
      <p:pic>
        <p:nvPicPr>
          <p:cNvPr id="14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25238" y="2737914"/>
            <a:ext cx="19050" cy="5734050"/>
          </a:xfrm>
          <a:prstGeom prst="rect">
            <a:avLst/>
          </a:prstGeom>
        </p:spPr>
      </p:pic>
      <p:sp>
        <p:nvSpPr>
          <p:cNvPr id="15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83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415946" y="456104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5946" y="895583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6DC204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415946" y="540955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8935116" y="455061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8935116" y="539912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6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13566758" y="454018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7" name="Marcador de texto 39"/>
          <p:cNvSpPr>
            <a:spLocks noGrp="1"/>
          </p:cNvSpPr>
          <p:nvPr>
            <p:ph type="body" sz="quarter" idx="18"/>
          </p:nvPr>
        </p:nvSpPr>
        <p:spPr>
          <a:xfrm>
            <a:off x="13706475" y="5388691"/>
            <a:ext cx="421538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8" name="Object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885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0"/>
          </p:nvPr>
        </p:nvSpPr>
        <p:spPr>
          <a:xfrm>
            <a:off x="12553950" y="0"/>
            <a:ext cx="5734050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91322" y="3062337"/>
            <a:ext cx="289326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7947972" y="3072992"/>
            <a:ext cx="2999647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1322" y="830451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091322" y="4761061"/>
            <a:ext cx="342473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947973" y="4761061"/>
            <a:ext cx="3792631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3" name="Object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pic>
        <p:nvPicPr>
          <p:cNvPr id="15" name="Object 2" descr="preencoded.png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90975" y="2833688"/>
            <a:ext cx="7448550" cy="38100"/>
          </a:xfrm>
          <a:prstGeom prst="rect">
            <a:avLst/>
          </a:prstGeom>
        </p:spPr>
      </p:pic>
      <p:pic>
        <p:nvPicPr>
          <p:cNvPr id="16" name="Object 3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90975" y="3986213"/>
            <a:ext cx="7448550" cy="19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188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982450" y="0"/>
            <a:ext cx="6305550" cy="10306050"/>
          </a:xfrm>
          <a:prstGeom prst="rect">
            <a:avLst/>
          </a:prstGeom>
        </p:spPr>
      </p:pic>
      <p:pic>
        <p:nvPicPr>
          <p:cNvPr id="19" name="Object 11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844916" y="1862582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7504406" y="1862582"/>
            <a:ext cx="3221630" cy="141605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844916" y="4693454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472778" y="4693454"/>
            <a:ext cx="3253258" cy="1416050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5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4844915" y="8100805"/>
            <a:ext cx="5884173" cy="10922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13432990" y="1064966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3432990" y="6779352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370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2876550" y="7429128"/>
            <a:ext cx="15411450" cy="287655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7353" y="830451"/>
            <a:ext cx="13495049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6DC204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977353" y="4523504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3977352" y="5399500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8875558" y="4547016"/>
            <a:ext cx="3417333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7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8875558" y="5423012"/>
            <a:ext cx="341733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3440265" y="4535260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9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3440264" y="5411256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8" name="Object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056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10839450" y="0"/>
            <a:ext cx="7448550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12" name="Object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4099981" y="2874869"/>
            <a:ext cx="5730982" cy="1879378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67419" y="4754247"/>
            <a:ext cx="5763544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3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4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2583638" y="0"/>
            <a:ext cx="6021192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268824" y="657002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9285490" y="657135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9229225" y="2023424"/>
            <a:ext cx="9409226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9229225" y="3902802"/>
            <a:ext cx="7086600" cy="223601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2" name="Object 4" descr="Objec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8775" y="6262687"/>
            <a:ext cx="687705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Object 5" descr="Object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8775" y="7415213"/>
            <a:ext cx="6877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/>
          <p:cNvSpPr txBox="1"/>
          <p:nvPr userDrawn="1"/>
        </p:nvSpPr>
        <p:spPr>
          <a:xfrm>
            <a:off x="90683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9285490" y="808447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0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13268824" y="808314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7"/>
          </p:nvPr>
        </p:nvSpPr>
        <p:spPr>
          <a:xfrm>
            <a:off x="9229225" y="862241"/>
            <a:ext cx="6332538" cy="1487488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7" name="Object 4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1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53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7950" y="0"/>
            <a:ext cx="8020050" cy="10306050"/>
          </a:xfrm>
          <a:prstGeom prst="rect">
            <a:avLst/>
          </a:prstGeom>
        </p:spPr>
      </p:pic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47975" y="0"/>
            <a:ext cx="7448550" cy="10306050"/>
          </a:xfrm>
          <a:prstGeom prst="rect">
            <a:avLst/>
          </a:prstGeom>
        </p:spPr>
      </p:pic>
      <p:sp>
        <p:nvSpPr>
          <p:cNvPr id="35" name="Marcador de posición de imagen 2"/>
          <p:cNvSpPr>
            <a:spLocks noGrp="1"/>
          </p:cNvSpPr>
          <p:nvPr>
            <p:ph type="pic" sz="quarter" idx="17"/>
          </p:nvPr>
        </p:nvSpPr>
        <p:spPr>
          <a:xfrm>
            <a:off x="11659090" y="1143000"/>
            <a:ext cx="4562475" cy="4572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4000500" y="1143001"/>
            <a:ext cx="4562475" cy="4572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4000500" y="6014422"/>
            <a:ext cx="4562475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000500" y="6992274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1668614" y="6006316"/>
            <a:ext cx="4856195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81925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000500" y="7992339"/>
            <a:ext cx="4410826" cy="17483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1668613" y="8051799"/>
            <a:ext cx="4856195" cy="16888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11659090" y="7106622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8" name="Object 5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2"/>
            <a:ext cx="2862790" cy="10306044"/>
          </a:xfrm>
          <a:prstGeom prst="rect">
            <a:avLst/>
          </a:prstGeom>
        </p:spPr>
      </p:pic>
      <p:sp>
        <p:nvSpPr>
          <p:cNvPr id="2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562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43F43BDF-1CE5-8DC3-25C8-3013F4FCCB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pic>
        <p:nvPicPr>
          <p:cNvPr id="27" name="Object 1" descr="preencoded.png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307050" cy="2876550"/>
          </a:xfrm>
          <a:prstGeom prst="rect">
            <a:avLst/>
          </a:prstGeom>
        </p:spPr>
      </p:pic>
      <p:sp>
        <p:nvSpPr>
          <p:cNvPr id="48" name="Marcador de posición de imagen 3"/>
          <p:cNvSpPr>
            <a:spLocks noGrp="1"/>
          </p:cNvSpPr>
          <p:nvPr>
            <p:ph type="pic" sz="quarter" idx="26"/>
          </p:nvPr>
        </p:nvSpPr>
        <p:spPr>
          <a:xfrm>
            <a:off x="9580926" y="6741189"/>
            <a:ext cx="1800000" cy="180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9" name="Marcador de posición de imagen 3"/>
          <p:cNvSpPr>
            <a:spLocks noGrp="1" noChangeAspect="1"/>
          </p:cNvSpPr>
          <p:nvPr>
            <p:ph type="pic" sz="quarter" idx="27"/>
          </p:nvPr>
        </p:nvSpPr>
        <p:spPr>
          <a:xfrm>
            <a:off x="13522409" y="6741189"/>
            <a:ext cx="1800000" cy="180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7" name="Marcador de posición de imagen 3"/>
          <p:cNvSpPr>
            <a:spLocks noGrp="1"/>
          </p:cNvSpPr>
          <p:nvPr>
            <p:ph type="pic" sz="quarter" idx="25"/>
          </p:nvPr>
        </p:nvSpPr>
        <p:spPr>
          <a:xfrm>
            <a:off x="5568652" y="6741189"/>
            <a:ext cx="1800000" cy="180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1566381" y="6741189"/>
            <a:ext cx="1800000" cy="180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767765"/>
            <a:ext cx="3632678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611462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767765"/>
            <a:ext cx="3609129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986946" y="5267590"/>
            <a:ext cx="363267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67590"/>
            <a:ext cx="3619126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767765"/>
            <a:ext cx="360913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67590"/>
            <a:ext cx="361912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756087"/>
            <a:ext cx="3677672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55912"/>
            <a:ext cx="368785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28" name="Object 2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pic>
        <p:nvPicPr>
          <p:cNvPr id="29" name="Object 3" descr="preencoded.png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71575" y="5138738"/>
            <a:ext cx="3448050" cy="19050"/>
          </a:xfrm>
          <a:prstGeom prst="rect">
            <a:avLst/>
          </a:prstGeom>
        </p:spPr>
      </p:pic>
      <p:pic>
        <p:nvPicPr>
          <p:cNvPr id="30" name="Object 4" descr="preencoded.png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72575" y="5138738"/>
            <a:ext cx="3448050" cy="19050"/>
          </a:xfrm>
          <a:prstGeom prst="rect">
            <a:avLst/>
          </a:prstGeom>
        </p:spPr>
      </p:pic>
      <p:pic>
        <p:nvPicPr>
          <p:cNvPr id="31" name="Object 5" descr="preencoded.png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172075" y="5138738"/>
            <a:ext cx="3448050" cy="19050"/>
          </a:xfrm>
          <a:prstGeom prst="rect">
            <a:avLst/>
          </a:prstGeom>
        </p:spPr>
      </p:pic>
      <p:pic>
        <p:nvPicPr>
          <p:cNvPr id="32" name="Object 6" descr="preencoded.png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3173075" y="5138738"/>
            <a:ext cx="3448050" cy="19050"/>
          </a:xfrm>
          <a:prstGeom prst="rect">
            <a:avLst/>
          </a:prstGeom>
        </p:spPr>
      </p:pic>
      <p:sp>
        <p:nvSpPr>
          <p:cNvPr id="2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50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54538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9" name="Object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0"/>
            <a:ext cx="2863000" cy="10306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6DC204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43773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07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9050" y="2838450"/>
            <a:ext cx="18307050" cy="7448550"/>
          </a:xfrm>
          <a:prstGeom prst="rect">
            <a:avLst/>
          </a:prstGeom>
        </p:spPr>
      </p:pic>
      <p:pic>
        <p:nvPicPr>
          <p:cNvPr id="32" name="Object 7" descr="Object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73075" y="4559719"/>
            <a:ext cx="3448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566561"/>
            <a:ext cx="3632678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545766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566561"/>
            <a:ext cx="3609129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1074257" y="5255089"/>
            <a:ext cx="363267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55089"/>
            <a:ext cx="3619126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566561"/>
            <a:ext cx="3609130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25415"/>
            <a:ext cx="3619127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554883"/>
            <a:ext cx="3677672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17640"/>
            <a:ext cx="368785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34" name="Object 3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71575" y="4559720"/>
            <a:ext cx="3448050" cy="19050"/>
          </a:xfrm>
          <a:prstGeom prst="rect">
            <a:avLst/>
          </a:prstGeom>
        </p:spPr>
      </p:pic>
      <p:pic>
        <p:nvPicPr>
          <p:cNvPr id="36" name="Object 4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72575" y="4559720"/>
            <a:ext cx="3448050" cy="19050"/>
          </a:xfrm>
          <a:prstGeom prst="rect">
            <a:avLst/>
          </a:prstGeom>
        </p:spPr>
      </p:pic>
      <p:pic>
        <p:nvPicPr>
          <p:cNvPr id="37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72075" y="4559720"/>
            <a:ext cx="3448050" cy="19050"/>
          </a:xfrm>
          <a:prstGeom prst="rect">
            <a:avLst/>
          </a:prstGeom>
        </p:spPr>
      </p:pic>
      <p:pic>
        <p:nvPicPr>
          <p:cNvPr id="38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173075" y="4559720"/>
            <a:ext cx="3448050" cy="19050"/>
          </a:xfrm>
          <a:prstGeom prst="rect">
            <a:avLst/>
          </a:prstGeom>
        </p:spPr>
      </p:pic>
      <p:pic>
        <p:nvPicPr>
          <p:cNvPr id="39" name="Object 2" descr="preencoded.png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77FF73-6402-E936-AD06-A7F3C021ED0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" y="6905124"/>
            <a:ext cx="2875158" cy="32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3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C570527-97E5-07BD-520E-A0C5F85CF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776186" y="915451"/>
            <a:ext cx="11331882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05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1DCF46C-3144-D72C-0742-EC4A6FAEB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086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35275" y="0"/>
            <a:ext cx="4579938" cy="10287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63825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6" name="Object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15" y="2"/>
            <a:ext cx="2862790" cy="10306044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99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1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7" name="Object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6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73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51435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7566" y="1600145"/>
            <a:ext cx="8800434" cy="1714500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41848" y="3086684"/>
            <a:ext cx="6886010" cy="4190261"/>
          </a:xfrm>
        </p:spPr>
        <p:txBody>
          <a:bodyPr>
            <a:noAutofit/>
          </a:bodyPr>
          <a:lstStyle>
            <a:lvl1pPr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3200">
                <a:solidFill>
                  <a:srgbClr val="001965"/>
                </a:solidFill>
                <a:latin typeface="Montserrat Regular"/>
                <a:cs typeface="Montserrat Regular"/>
              </a:defRPr>
            </a:lvl2pPr>
            <a:lvl3pPr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3pPr>
            <a:lvl4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4pPr>
            <a:lvl5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Object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96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720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2835" y="2652384"/>
            <a:ext cx="5740936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772835" y="5170404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1" name="Object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2876550" y="0"/>
            <a:ext cx="4719638" cy="10306050"/>
          </a:xfrm>
        </p:spPr>
        <p:txBody>
          <a:bodyPr/>
          <a:lstStyle/>
          <a:p>
            <a:endParaRPr lang="es-ES"/>
          </a:p>
        </p:txBody>
      </p:sp>
      <p:pic>
        <p:nvPicPr>
          <p:cNvPr id="11" name="Object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772835" y="3824760"/>
            <a:ext cx="8077200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6DC204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3" name="Marcador de contenido 3"/>
          <p:cNvSpPr>
            <a:spLocks noGrp="1"/>
          </p:cNvSpPr>
          <p:nvPr>
            <p:ph sz="half" idx="2"/>
          </p:nvPr>
        </p:nvSpPr>
        <p:spPr>
          <a:xfrm>
            <a:off x="8772834" y="5539260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917193" y="1364151"/>
            <a:ext cx="6132895" cy="171385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3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204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1"/>
          </p:nvPr>
        </p:nvSpPr>
        <p:spPr>
          <a:xfrm>
            <a:off x="2876550" y="0"/>
            <a:ext cx="5413375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943898" y="4568971"/>
            <a:ext cx="8424862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8960179" y="2689593"/>
            <a:ext cx="9327821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8960179" y="5326692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9" name="Object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661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DC83983-7BDB-8CF7-62E3-9856EFA07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38" name="Título 37"/>
          <p:cNvSpPr>
            <a:spLocks noGrp="1"/>
          </p:cNvSpPr>
          <p:nvPr>
            <p:ph type="title"/>
          </p:nvPr>
        </p:nvSpPr>
        <p:spPr>
          <a:xfrm>
            <a:off x="1558446" y="4935860"/>
            <a:ext cx="4238625" cy="499910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13"/>
          </p:nvPr>
        </p:nvSpPr>
        <p:spPr>
          <a:xfrm>
            <a:off x="1542165" y="5625751"/>
            <a:ext cx="286702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 dirty="0">
              <a:solidFill>
                <a:srgbClr val="001965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704975" y="1622425"/>
            <a:ext cx="14969119" cy="1317625"/>
          </a:xfrm>
        </p:spPr>
        <p:txBody>
          <a:bodyPr/>
          <a:lstStyle>
            <a:lvl1pPr marL="0" indent="0">
              <a:buNone/>
              <a:defRPr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62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6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6" r:id="rId3"/>
    <p:sldLayoutId id="2147483687" r:id="rId4"/>
    <p:sldLayoutId id="2147483650" r:id="rId5"/>
    <p:sldLayoutId id="2147483652" r:id="rId6"/>
    <p:sldLayoutId id="2147483660" r:id="rId7"/>
    <p:sldLayoutId id="2147483674" r:id="rId8"/>
    <p:sldLayoutId id="2147483661" r:id="rId9"/>
    <p:sldLayoutId id="2147483654" r:id="rId10"/>
    <p:sldLayoutId id="2147483655" r:id="rId11"/>
    <p:sldLayoutId id="2147483676" r:id="rId12"/>
    <p:sldLayoutId id="2147483678" r:id="rId13"/>
    <p:sldLayoutId id="2147483677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75" r:id="rId22"/>
  </p:sldLayoutIdLst>
  <p:hf hdr="0" ftr="0" dt="0"/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2411" y="3481137"/>
            <a:ext cx="9328283" cy="2546597"/>
          </a:xfrm>
        </p:spPr>
        <p:txBody>
          <a:bodyPr>
            <a:normAutofit fontScale="90000"/>
          </a:bodyPr>
          <a:lstStyle/>
          <a:p>
            <a:pPr>
              <a:lnSpc>
                <a:spcPts val="6663"/>
              </a:lnSpc>
            </a:pPr>
            <a:r>
              <a:rPr lang="en-GB" sz="7200" noProof="0" dirty="0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SOFTWARE</a:t>
            </a:r>
            <a:br>
              <a:rPr lang="en-GB" sz="7200" noProof="0" dirty="0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</a:br>
            <a:r>
              <a:rPr lang="en-GB" sz="7200" noProof="0" dirty="0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DEVELOPMENT AND</a:t>
            </a:r>
            <a:br>
              <a:rPr lang="en-GB" sz="7200" noProof="0" dirty="0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</a:br>
            <a:r>
              <a:rPr lang="en-GB" sz="7200" noProof="0" dirty="0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DEVOPS</a:t>
            </a:r>
            <a:endParaRPr lang="en-GB" sz="7200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974277"/>
            <a:ext cx="8685949" cy="1239810"/>
          </a:xfrm>
        </p:spPr>
        <p:txBody>
          <a:bodyPr/>
          <a:lstStyle/>
          <a:p>
            <a:r>
              <a:rPr lang="en-GB" noProof="0" dirty="0"/>
              <a:t>Session 10</a:t>
            </a:r>
          </a:p>
        </p:txBody>
      </p:sp>
      <p:pic>
        <p:nvPicPr>
          <p:cNvPr id="6" name="Marcador de posición de imagen 5" descr="IML_8757 copia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0094" y="0"/>
            <a:ext cx="4554538" cy="10287000"/>
          </a:xfrm>
        </p:spPr>
      </p:pic>
    </p:spTree>
    <p:extLst>
      <p:ext uri="{BB962C8B-B14F-4D97-AF65-F5344CB8AC3E}">
        <p14:creationId xmlns:p14="http://schemas.microsoft.com/office/powerpoint/2010/main" val="8807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D8C4C-EC41-CEE6-409C-6E4260E1D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009BD-DABD-8A1C-C603-78821847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78BF9-C1A8-D82C-1151-1CCA452C2E4E}"/>
              </a:ext>
            </a:extLst>
          </p:cNvPr>
          <p:cNvSpPr txBox="1"/>
          <p:nvPr/>
        </p:nvSpPr>
        <p:spPr>
          <a:xfrm>
            <a:off x="1678374" y="2416805"/>
            <a:ext cx="15335010" cy="4628190"/>
          </a:xfrm>
          <a:prstGeom prst="rect">
            <a:avLst/>
          </a:prstGeom>
          <a:noFill/>
        </p:spPr>
        <p:txBody>
          <a:bodyPr wrap="square" numCol="1" spcCol="914400">
            <a:spAutoFit/>
          </a:bodyPr>
          <a:lstStyle/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from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abc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import ABC,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Bird(ABC):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@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fly(self) -&gt; None: ...  # bad base contract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Sparrow(Bird):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fly(self) -&gt; None: print("flap")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Penguin(Bird):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fly(self) -&gt; None: raise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NotImplementedError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("can't fly")  # LSP break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7F34568-1A4E-BC7D-6657-F46DE0BB6932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US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OO Abusers – Bad</a:t>
            </a:r>
            <a:r>
              <a:rPr lang="en-US" b="1" dirty="0">
                <a:solidFill>
                  <a:srgbClr val="0032A0"/>
                </a:solidFill>
                <a:latin typeface="Montserrat ExtraBold" pitchFamily="34" charset="0"/>
              </a:rPr>
              <a:t> (breaks LSP)</a:t>
            </a:r>
            <a:endParaRPr lang="en-GB" dirty="0">
              <a:solidFill>
                <a:srgbClr val="0032A0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0898C-7F32-59F8-BC0D-B783E87592FF}"/>
              </a:ext>
            </a:extLst>
          </p:cNvPr>
          <p:cNvSpPr txBox="1"/>
          <p:nvPr/>
        </p:nvSpPr>
        <p:spPr>
          <a:xfrm>
            <a:off x="957942" y="1552303"/>
            <a:ext cx="15174685" cy="74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Hierarchy imposes abilities some subtypes cannot honor.</a:t>
            </a:r>
          </a:p>
        </p:txBody>
      </p:sp>
    </p:spTree>
    <p:extLst>
      <p:ext uri="{BB962C8B-B14F-4D97-AF65-F5344CB8AC3E}">
        <p14:creationId xmlns:p14="http://schemas.microsoft.com/office/powerpoint/2010/main" val="23274333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D29F6-B488-750E-ACDB-7519E275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935BA2-4FE9-E1CD-3AA8-A00468BE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9AAF0-ED52-38C6-35A1-19A8EB72A24E}"/>
              </a:ext>
            </a:extLst>
          </p:cNvPr>
          <p:cNvSpPr txBox="1"/>
          <p:nvPr/>
        </p:nvSpPr>
        <p:spPr>
          <a:xfrm>
            <a:off x="2381692" y="2416805"/>
            <a:ext cx="14631691" cy="6705682"/>
          </a:xfrm>
          <a:prstGeom prst="rect">
            <a:avLst/>
          </a:prstGeom>
          <a:noFill/>
        </p:spPr>
        <p:txBody>
          <a:bodyPr wrap="square" numCol="1" spcCol="914400">
            <a:spAutoFit/>
          </a:bodyPr>
          <a:lstStyle/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from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abc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import ABC,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Bird(ABC):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@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move(self) -&gt; str: ...  # corrected contract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FlyingBird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(Bird):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move(self) -&gt; str: return "flies"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SwimmingBird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(Bird):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move(self) -&gt; str: return "swims"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def watch(b: Bird): print("Bird " +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b.move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())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watch(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FlyingBird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())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watch(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SwimmingBird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())  # All subtypes respect base contract (LSP)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6DA6466-7D20-4D40-6511-A5D15ECE365B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US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OO Abusers – Refactored (</a:t>
            </a:r>
            <a:r>
              <a:rPr lang="en-US" b="1" dirty="0">
                <a:solidFill>
                  <a:srgbClr val="0032A0"/>
                </a:solidFill>
                <a:latin typeface="Montserrat ExtraBold" pitchFamily="34" charset="0"/>
              </a:rPr>
              <a:t>LSP)</a:t>
            </a:r>
            <a:endParaRPr lang="en-GB" dirty="0">
              <a:solidFill>
                <a:srgbClr val="0032A0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88E18-C2D0-34BA-E96D-9246B58CB760}"/>
              </a:ext>
            </a:extLst>
          </p:cNvPr>
          <p:cNvSpPr txBox="1"/>
          <p:nvPr/>
        </p:nvSpPr>
        <p:spPr>
          <a:xfrm>
            <a:off x="957942" y="1552303"/>
            <a:ext cx="15174685" cy="74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Redefine the base behavior to something all subtypes can provide</a:t>
            </a:r>
          </a:p>
        </p:txBody>
      </p:sp>
    </p:spTree>
    <p:extLst>
      <p:ext uri="{BB962C8B-B14F-4D97-AF65-F5344CB8AC3E}">
        <p14:creationId xmlns:p14="http://schemas.microsoft.com/office/powerpoint/2010/main" val="15984851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CADA9-CFE1-E449-7610-66EDDECA9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3AEA05-369A-91F1-B999-5639F12E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B95B2-EBF3-DDC1-15D1-4C455FA46DD4}"/>
              </a:ext>
            </a:extLst>
          </p:cNvPr>
          <p:cNvSpPr txBox="1"/>
          <p:nvPr/>
        </p:nvSpPr>
        <p:spPr>
          <a:xfrm>
            <a:off x="1678374" y="2416805"/>
            <a:ext cx="15335010" cy="4628190"/>
          </a:xfrm>
          <a:prstGeom prst="rect">
            <a:avLst/>
          </a:prstGeom>
          <a:noFill/>
        </p:spPr>
        <p:txBody>
          <a:bodyPr wrap="square" numCol="1" spcCol="914400">
            <a:spAutoFit/>
          </a:bodyPr>
          <a:lstStyle/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from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abc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import ABC,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Repository(ABC):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@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add(self, item): ...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@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remove(self, item): ...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@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export_csv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(self) -&gt; str: ...  # rarely used → bloats clients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08D6F1D-B472-1880-93E3-FF791FEE339A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US" dirty="0" err="1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Dispensables</a:t>
            </a:r>
            <a:r>
              <a:rPr lang="en-US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– Bad</a:t>
            </a:r>
            <a:r>
              <a:rPr lang="en-US" b="1" dirty="0">
                <a:solidFill>
                  <a:srgbClr val="0032A0"/>
                </a:solidFill>
                <a:latin typeface="Montserrat ExtraBold" pitchFamily="34" charset="0"/>
              </a:rPr>
              <a:t> (breaks ISP)</a:t>
            </a:r>
            <a:endParaRPr lang="en-GB" dirty="0">
              <a:solidFill>
                <a:srgbClr val="0032A0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52BAE-364D-C683-402B-148922BC9FB1}"/>
              </a:ext>
            </a:extLst>
          </p:cNvPr>
          <p:cNvSpPr txBox="1"/>
          <p:nvPr/>
        </p:nvSpPr>
        <p:spPr>
          <a:xfrm>
            <a:off x="957942" y="1552303"/>
            <a:ext cx="15174685" cy="754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Fat interface forces clients to depend on unused methods.</a:t>
            </a:r>
          </a:p>
        </p:txBody>
      </p:sp>
    </p:spTree>
    <p:extLst>
      <p:ext uri="{BB962C8B-B14F-4D97-AF65-F5344CB8AC3E}">
        <p14:creationId xmlns:p14="http://schemas.microsoft.com/office/powerpoint/2010/main" val="33838302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D9CB8-50C1-FD38-04BB-EA648F177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B5E5EA-D3F1-1E3E-8109-B112489A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98238-8333-EB95-77F9-D8CEED4D87E8}"/>
              </a:ext>
            </a:extLst>
          </p:cNvPr>
          <p:cNvSpPr txBox="1"/>
          <p:nvPr/>
        </p:nvSpPr>
        <p:spPr>
          <a:xfrm>
            <a:off x="2381692" y="2416805"/>
            <a:ext cx="14631691" cy="8367675"/>
          </a:xfrm>
          <a:prstGeom prst="rect">
            <a:avLst/>
          </a:prstGeom>
          <a:noFill/>
        </p:spPr>
        <p:txBody>
          <a:bodyPr wrap="square" numCol="1" spcCol="914400">
            <a:spAutoFit/>
          </a:bodyPr>
          <a:lstStyle/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from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abc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import ABC,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Writer(ABC):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@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add(self, item): ...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@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remove(self, item): ...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Exporter(ABC):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@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export_csv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(self) -&gt; str: ...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InMemoryRepo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(Writer):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__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init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__(self):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self._items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= []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add(self, item): self._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items.append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(item)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remove(self, item): self._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items.remove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(item)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# Clients choose only what they need (Writer or Exporter). Unused code removed.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2FB645F-DD02-41BB-84EA-5766A66D8A2C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US" dirty="0" err="1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Dispensables</a:t>
            </a:r>
            <a:r>
              <a:rPr lang="en-US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– Refactored (</a:t>
            </a:r>
            <a:r>
              <a:rPr lang="en-US" b="1" dirty="0">
                <a:solidFill>
                  <a:srgbClr val="0032A0"/>
                </a:solidFill>
                <a:latin typeface="Montserrat ExtraBold" pitchFamily="34" charset="0"/>
              </a:rPr>
              <a:t>ISP)</a:t>
            </a:r>
            <a:endParaRPr lang="en-GB" dirty="0">
              <a:solidFill>
                <a:srgbClr val="0032A0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7035A-E76D-6A87-41C5-01333EA6144F}"/>
              </a:ext>
            </a:extLst>
          </p:cNvPr>
          <p:cNvSpPr txBox="1"/>
          <p:nvPr/>
        </p:nvSpPr>
        <p:spPr>
          <a:xfrm>
            <a:off x="957942" y="1552303"/>
            <a:ext cx="15174685" cy="74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Split interfaces; remove dead/duplicate code, keep clients lean.</a:t>
            </a:r>
          </a:p>
        </p:txBody>
      </p:sp>
    </p:spTree>
    <p:extLst>
      <p:ext uri="{BB962C8B-B14F-4D97-AF65-F5344CB8AC3E}">
        <p14:creationId xmlns:p14="http://schemas.microsoft.com/office/powerpoint/2010/main" val="40174291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8A936-5773-09FC-CEB4-1AB4BB495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502495-2174-10FF-EE13-669EF63A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A5506-6B45-B6CE-06D3-A296F49913F7}"/>
              </a:ext>
            </a:extLst>
          </p:cNvPr>
          <p:cNvSpPr txBox="1"/>
          <p:nvPr/>
        </p:nvSpPr>
        <p:spPr>
          <a:xfrm>
            <a:off x="1678374" y="2416805"/>
            <a:ext cx="15335010" cy="4628190"/>
          </a:xfrm>
          <a:prstGeom prst="rect">
            <a:avLst/>
          </a:prstGeom>
          <a:noFill/>
        </p:spPr>
        <p:txBody>
          <a:bodyPr wrap="square" numCol="1" spcCol="914400">
            <a:spAutoFit/>
          </a:bodyPr>
          <a:lstStyle/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MySqlClient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save(self, row): print("saving to MySQL", row)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ReportService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__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init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__(self):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self.db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MySqlClient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()  # hard dependency on concrete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export(self, row):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self.db.save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(row)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4C413D8-6258-0EE6-88C3-32BC3194737B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US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Couplers – Bad</a:t>
            </a:r>
            <a:r>
              <a:rPr lang="en-US" b="1" dirty="0">
                <a:solidFill>
                  <a:srgbClr val="0032A0"/>
                </a:solidFill>
                <a:latin typeface="Montserrat ExtraBold" pitchFamily="34" charset="0"/>
              </a:rPr>
              <a:t> (breaks DIP)</a:t>
            </a:r>
            <a:endParaRPr lang="en-GB" dirty="0">
              <a:solidFill>
                <a:srgbClr val="0032A0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ADD9E-4B56-3A94-459E-5A43B47F8D50}"/>
              </a:ext>
            </a:extLst>
          </p:cNvPr>
          <p:cNvSpPr txBox="1"/>
          <p:nvPr/>
        </p:nvSpPr>
        <p:spPr>
          <a:xfrm>
            <a:off x="957942" y="1552303"/>
            <a:ext cx="15174685" cy="754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High-level module depends on low-level concrete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17274146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0FDBF-5081-A3E4-36E4-7FA5B5E22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AD558-B6B9-C9EF-08EE-C4E54A62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E8A1B-C0A3-0EAA-3DD5-76EAC3E31779}"/>
              </a:ext>
            </a:extLst>
          </p:cNvPr>
          <p:cNvSpPr txBox="1"/>
          <p:nvPr/>
        </p:nvSpPr>
        <p:spPr>
          <a:xfrm>
            <a:off x="957942" y="2416805"/>
            <a:ext cx="16055441" cy="5459187"/>
          </a:xfrm>
          <a:prstGeom prst="rect">
            <a:avLst/>
          </a:prstGeom>
          <a:noFill/>
        </p:spPr>
        <p:txBody>
          <a:bodyPr wrap="square" numCol="2" spcCol="914400">
            <a:spAutoFit/>
          </a:bodyPr>
          <a:lstStyle/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from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abc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import ABC,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Store(ABC):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@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save(self, row): ...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MySqlStore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(Store):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save(self, row):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print("saving to MySQL", row)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S3Store(Store):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save(self, row):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print("saving to S3", row)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ReportService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__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init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__(self, store: Store):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self.store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= store  # depend on abstraction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export(self, row):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self.store.save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(row)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service =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ReportService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MySqlStore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())  # easily swap to S3Store()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service.export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({"report": 1})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B355160-5203-D3B5-4619-06A6B7BA3889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US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Couplers – Refactored (</a:t>
            </a:r>
            <a:r>
              <a:rPr lang="en-US" b="1" dirty="0">
                <a:solidFill>
                  <a:srgbClr val="0032A0"/>
                </a:solidFill>
                <a:latin typeface="Montserrat ExtraBold" pitchFamily="34" charset="0"/>
              </a:rPr>
              <a:t>DIP)</a:t>
            </a:r>
            <a:endParaRPr lang="en-GB" dirty="0">
              <a:solidFill>
                <a:srgbClr val="0032A0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F9965-F452-BB6B-3876-56DBB1E57136}"/>
              </a:ext>
            </a:extLst>
          </p:cNvPr>
          <p:cNvSpPr txBox="1"/>
          <p:nvPr/>
        </p:nvSpPr>
        <p:spPr>
          <a:xfrm>
            <a:off x="957942" y="1552303"/>
            <a:ext cx="15174685" cy="74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Depend on abstractions; inject at composition root for easy swapping.</a:t>
            </a:r>
          </a:p>
        </p:txBody>
      </p:sp>
    </p:spTree>
    <p:extLst>
      <p:ext uri="{BB962C8B-B14F-4D97-AF65-F5344CB8AC3E}">
        <p14:creationId xmlns:p14="http://schemas.microsoft.com/office/powerpoint/2010/main" val="38073012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79" y="2"/>
            <a:ext cx="2862790" cy="10306044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276975" y="4000500"/>
            <a:ext cx="57435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4875"/>
              </a:lnSpc>
            </a:pPr>
            <a:r>
              <a:rPr lang="en-GB" sz="4800" b="0" i="0" noProof="0" dirty="0">
                <a:solidFill>
                  <a:srgbClr val="FFFF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THANK YOU!</a:t>
            </a:r>
            <a:endParaRPr lang="en-GB" sz="480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n-GB" noProof="0" smtClean="0">
                <a:solidFill>
                  <a:schemeClr val="bg1"/>
                </a:solidFill>
              </a:rPr>
              <a:pPr/>
              <a:t>16</a:t>
            </a:fld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76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F0145-31EB-8EBC-C60F-DF7E8B28F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908DB-9050-F5A0-F77F-0469077F7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ts val="6663"/>
              </a:lnSpc>
            </a:pPr>
            <a:r>
              <a:rPr lang="en-GB" sz="7200" noProof="0" dirty="0">
                <a:solidFill>
                  <a:srgbClr val="FFFF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SOLID + Code Smells</a:t>
            </a:r>
            <a:endParaRPr lang="en-GB" sz="7200" noProof="0" dirty="0"/>
          </a:p>
        </p:txBody>
      </p:sp>
    </p:spTree>
    <p:extLst>
      <p:ext uri="{BB962C8B-B14F-4D97-AF65-F5344CB8AC3E}">
        <p14:creationId xmlns:p14="http://schemas.microsoft.com/office/powerpoint/2010/main" val="386698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6829-A68E-35B9-8D80-0874A5391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0AA10-542A-4F60-4F88-23EC6E31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F7D5F72A-D236-5F99-E2A4-8EA1F4E6F951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GB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SOLID principles</a:t>
            </a:r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DFBEA-DDF5-067E-58C9-FBB74EB23E2F}"/>
              </a:ext>
            </a:extLst>
          </p:cNvPr>
          <p:cNvSpPr txBox="1"/>
          <p:nvPr/>
        </p:nvSpPr>
        <p:spPr>
          <a:xfrm>
            <a:off x="1758536" y="1926156"/>
            <a:ext cx="15174685" cy="739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Single Responsibility Principle (SRP)</a:t>
            </a:r>
          </a:p>
          <a:p>
            <a:pPr marL="1502222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one reason to change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Open-Closed Principle (OCP)</a:t>
            </a:r>
          </a:p>
          <a:p>
            <a:pPr marL="1502222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extend, don’t modify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Liskov</a:t>
            </a:r>
            <a:r>
              <a:rPr lang="en-US" b="1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 Substitution Principle (LSP)</a:t>
            </a:r>
          </a:p>
          <a:p>
            <a:pPr marL="1502222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subtypes must substitute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Interface Segregation Principle (ISP) </a:t>
            </a:r>
          </a:p>
          <a:p>
            <a:pPr marL="1502222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small, focused interfaces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Dependency Inversion Principle (DIP)</a:t>
            </a:r>
          </a:p>
          <a:p>
            <a:pPr marL="1502222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depend on abstractions</a:t>
            </a:r>
          </a:p>
        </p:txBody>
      </p:sp>
    </p:spTree>
    <p:extLst>
      <p:ext uri="{BB962C8B-B14F-4D97-AF65-F5344CB8AC3E}">
        <p14:creationId xmlns:p14="http://schemas.microsoft.com/office/powerpoint/2010/main" val="39631881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8A13B-C0BA-5FB2-0760-BEB2A2105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8D143-980E-0EA4-A6D4-5F0D748BA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373" y="3477715"/>
            <a:ext cx="13616435" cy="1879378"/>
          </a:xfrm>
        </p:spPr>
        <p:txBody>
          <a:bodyPr>
            <a:normAutofit fontScale="90000"/>
          </a:bodyPr>
          <a:lstStyle/>
          <a:p>
            <a:pPr>
              <a:lnSpc>
                <a:spcPts val="6663"/>
              </a:lnSpc>
            </a:pPr>
            <a:r>
              <a:rPr lang="en-GB" sz="7200" dirty="0">
                <a:solidFill>
                  <a:srgbClr val="FFFF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Code Smells (with Python)</a:t>
            </a:r>
            <a:br>
              <a:rPr lang="en-GB" sz="7200" dirty="0">
                <a:solidFill>
                  <a:srgbClr val="FFFF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</a:br>
            <a:r>
              <a:rPr lang="en-US" sz="7200" dirty="0"/>
              <a:t>Bad examples &amp; refactored fixes</a:t>
            </a:r>
            <a:endParaRPr lang="en-GB" sz="7200" noProof="0" dirty="0"/>
          </a:p>
        </p:txBody>
      </p:sp>
    </p:spTree>
    <p:extLst>
      <p:ext uri="{BB962C8B-B14F-4D97-AF65-F5344CB8AC3E}">
        <p14:creationId xmlns:p14="http://schemas.microsoft.com/office/powerpoint/2010/main" val="360291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F19A3-56A0-1833-ECC2-755895550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0D566D-D8D4-792F-B9C2-F9F88E7C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282507EC-D5D9-7767-6F8C-A6B0C74ED767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GB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Origin of SOLID Principles</a:t>
            </a:r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C7DA6-A8C4-3828-EC00-1584B50B8A21}"/>
              </a:ext>
            </a:extLst>
          </p:cNvPr>
          <p:cNvSpPr txBox="1"/>
          <p:nvPr/>
        </p:nvSpPr>
        <p:spPr>
          <a:xfrm>
            <a:off x="1758536" y="1926156"/>
            <a:ext cx="15174685" cy="5918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1987 — </a:t>
            </a: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Barbara </a:t>
            </a:r>
            <a:r>
              <a:rPr lang="en-US" dirty="0" err="1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Liskov</a:t>
            </a: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 introduces the </a:t>
            </a:r>
            <a:r>
              <a:rPr lang="en-US" dirty="0" err="1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Liskov</a:t>
            </a: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 Substitution Principle (LSP).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1988 — </a:t>
            </a: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Bertrand Meyer defines the Open/Closed Principle (OCP) in 'Object-Oriented Software Construction'.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1990s — </a:t>
            </a: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Robert C. Martin (Uncle Bob) formulates SRP, ISP, and DIP.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2000s — </a:t>
            </a: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Uncle Bob popularizes these principles in talks and writings.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2004 — </a:t>
            </a: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Michael Feathers coins the acronym SOLID to group them together.</a:t>
            </a:r>
          </a:p>
        </p:txBody>
      </p:sp>
    </p:spTree>
    <p:extLst>
      <p:ext uri="{BB962C8B-B14F-4D97-AF65-F5344CB8AC3E}">
        <p14:creationId xmlns:p14="http://schemas.microsoft.com/office/powerpoint/2010/main" val="7979139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A146B-9CE7-FA22-ED40-E97F8FEAE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33C7E6-C971-F766-F5C7-AD185000D477}"/>
              </a:ext>
            </a:extLst>
          </p:cNvPr>
          <p:cNvSpPr txBox="1"/>
          <p:nvPr/>
        </p:nvSpPr>
        <p:spPr>
          <a:xfrm>
            <a:off x="957942" y="1552303"/>
            <a:ext cx="16055442" cy="74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Too many responsibilities in one place </a:t>
            </a: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  <a:sym typeface="Wingdings" pitchFamily="2" charset="2"/>
              </a:rPr>
              <a:t> multiple reasons to change.</a:t>
            </a:r>
            <a:endParaRPr lang="en-US" dirty="0">
              <a:solidFill>
                <a:srgbClr val="000066"/>
              </a:solidFill>
              <a:latin typeface="Montserrat Regular" pitchFamily="34" charset="0"/>
              <a:ea typeface="Montserrat Regular" pitchFamily="34" charset="-12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7BAFF-7B14-3CB0-126F-87BEA71B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215877F3-FDA6-91BF-F8B0-DC973FEB6595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GB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Bloaters – Bad (breaks SRP)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69039-52B7-B2CC-B1AE-AE796D16B58E}"/>
              </a:ext>
            </a:extLst>
          </p:cNvPr>
          <p:cNvSpPr txBox="1"/>
          <p:nvPr/>
        </p:nvSpPr>
        <p:spPr>
          <a:xfrm>
            <a:off x="1758536" y="2416805"/>
            <a:ext cx="15174685" cy="7802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# BLOATER: God object mixing calculation, validation, persistence, presentation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24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OrderService</a:t>
            </a: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process(self, items, user):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# calc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total = sum(p*q for p, q in items)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# validation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if not user or not items: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    raise </a:t>
            </a:r>
            <a:r>
              <a:rPr lang="en-US" sz="24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ValueError</a:t>
            </a: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("bad input")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# persistence (pretend DB)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print("saving order...")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# presentation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print(</a:t>
            </a:r>
            <a:r>
              <a:rPr lang="en-US" sz="24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f"Order</a:t>
            </a: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saved. Total: €{total:.2f}")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return total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949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EB578-E509-65D8-4CA0-45924A59B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2D25E1-CEB3-7573-2008-D225379F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973FBE83-999D-DF3B-9C86-283184C83403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GB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Bloaters – </a:t>
            </a:r>
            <a:r>
              <a:rPr lang="en-US" b="1" dirty="0">
                <a:solidFill>
                  <a:srgbClr val="0032A0"/>
                </a:solidFill>
                <a:latin typeface="Montserrat ExtraBold" pitchFamily="34" charset="0"/>
              </a:rPr>
              <a:t>Refactored (SRP)</a:t>
            </a:r>
            <a:endParaRPr lang="en-GB" dirty="0">
              <a:solidFill>
                <a:srgbClr val="0032A0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1646B-0308-6578-A4E5-19F86A2CFE33}"/>
              </a:ext>
            </a:extLst>
          </p:cNvPr>
          <p:cNvSpPr txBox="1"/>
          <p:nvPr/>
        </p:nvSpPr>
        <p:spPr>
          <a:xfrm>
            <a:off x="1678374" y="2416805"/>
            <a:ext cx="15335010" cy="8825493"/>
          </a:xfrm>
          <a:prstGeom prst="rect">
            <a:avLst/>
          </a:prstGeom>
          <a:noFill/>
        </p:spPr>
        <p:txBody>
          <a:bodyPr wrap="square" numCol="2" spcCol="9144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# REFACTOR: split responsibilities (SRP)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OrderCalculator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total(self, items):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return sum(p*q for p, q in items)</a:t>
            </a: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OrderValidator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validate(self, items, user):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if not user or not items: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    raise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ValueError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("Invalid order")</a:t>
            </a: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OrderRepository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save(self, items, user, total):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# pretend DB write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print("saved", {"items": items, "user": user, "total": total})</a:t>
            </a: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OrderService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:  # orchestrates abstractions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__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init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__(self, calc, validator, repo, notify):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self.calc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self.validator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self.repo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self.notify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= calc, validator, repo, notify</a:t>
            </a: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place(self, items, user):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self.validator.validate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(items, user)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total =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self.calc.total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(items)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self.repo.save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(items, user, total)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self.notify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f"Order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placed. Total €{total:.2f}")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return total</a:t>
            </a: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def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console_notify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(msg): print(msg)</a:t>
            </a: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service =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OrderService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OrderCalculator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(),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OrderValidator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(),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OrderRepository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(),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console_notify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service.place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([(10,2),(5,1)], user="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alice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")</a:t>
            </a: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A221E-DF64-ADCB-1CA5-0CF26B4D56DC}"/>
              </a:ext>
            </a:extLst>
          </p:cNvPr>
          <p:cNvSpPr txBox="1"/>
          <p:nvPr/>
        </p:nvSpPr>
        <p:spPr>
          <a:xfrm>
            <a:off x="957942" y="1552303"/>
            <a:ext cx="16055442" cy="74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Separate calc / validation / persistence / presentation, orchestration stays thin.</a:t>
            </a:r>
          </a:p>
        </p:txBody>
      </p:sp>
    </p:spTree>
    <p:extLst>
      <p:ext uri="{BB962C8B-B14F-4D97-AF65-F5344CB8AC3E}">
        <p14:creationId xmlns:p14="http://schemas.microsoft.com/office/powerpoint/2010/main" val="42195778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531F9-5B96-1E19-D473-A81373072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15B24-4F38-BCDD-B33F-929FF046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E9148-8CAD-7660-FAFE-B373F37DC30C}"/>
              </a:ext>
            </a:extLst>
          </p:cNvPr>
          <p:cNvSpPr txBox="1"/>
          <p:nvPr/>
        </p:nvSpPr>
        <p:spPr>
          <a:xfrm>
            <a:off x="1678374" y="2416805"/>
            <a:ext cx="15335010" cy="3797193"/>
          </a:xfrm>
          <a:prstGeom prst="rect">
            <a:avLst/>
          </a:prstGeom>
          <a:noFill/>
        </p:spPr>
        <p:txBody>
          <a:bodyPr wrap="square" numCol="1" spcCol="914400">
            <a:spAutoFit/>
          </a:bodyPr>
          <a:lstStyle/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# Every new type forces edits to this function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def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price_for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(shape):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if shape['type'] == '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rect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':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return shape['w'] * shape['h']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elif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shape['type'] == 'circle':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from math import pi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    return pi * shape['r']**2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# adding 'triangle' requires modifying this function → OCP break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09A36C1-A89E-8B94-F094-AFD1D054C307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US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Change Preventers – Bad</a:t>
            </a:r>
            <a:r>
              <a:rPr lang="en-US" b="1" dirty="0">
                <a:solidFill>
                  <a:srgbClr val="0032A0"/>
                </a:solidFill>
                <a:latin typeface="Montserrat ExtraBold" pitchFamily="34" charset="0"/>
              </a:rPr>
              <a:t> (breaks OCP)</a:t>
            </a:r>
            <a:endParaRPr lang="en-GB" dirty="0">
              <a:solidFill>
                <a:srgbClr val="0032A0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F7337-B6F3-FECE-4D8D-C7EE13762F31}"/>
              </a:ext>
            </a:extLst>
          </p:cNvPr>
          <p:cNvSpPr txBox="1"/>
          <p:nvPr/>
        </p:nvSpPr>
        <p:spPr>
          <a:xfrm>
            <a:off x="957942" y="1552303"/>
            <a:ext cx="15174685" cy="754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If/</a:t>
            </a:r>
            <a:r>
              <a:rPr lang="en-US" dirty="0" err="1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elif</a:t>
            </a: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 chains require modifications for each new case.</a:t>
            </a:r>
          </a:p>
        </p:txBody>
      </p:sp>
    </p:spTree>
    <p:extLst>
      <p:ext uri="{BB962C8B-B14F-4D97-AF65-F5344CB8AC3E}">
        <p14:creationId xmlns:p14="http://schemas.microsoft.com/office/powerpoint/2010/main" val="18412587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FB564-7B25-9A1E-F8E9-B2A3C547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668D9D-7C68-BDA3-DAC8-26F41F0A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9DB1C-B4A3-C38C-4AA3-902E660615C5}"/>
              </a:ext>
            </a:extLst>
          </p:cNvPr>
          <p:cNvSpPr txBox="1"/>
          <p:nvPr/>
        </p:nvSpPr>
        <p:spPr>
          <a:xfrm>
            <a:off x="2381692" y="2416805"/>
            <a:ext cx="14631691" cy="7536679"/>
          </a:xfrm>
          <a:prstGeom prst="rect">
            <a:avLst/>
          </a:prstGeom>
          <a:noFill/>
        </p:spPr>
        <p:txBody>
          <a:bodyPr wrap="square" numCol="1" spcCol="914400">
            <a:spAutoFit/>
          </a:bodyPr>
          <a:lstStyle/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from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abc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import ABC,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from math import pi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Shape(ABC):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@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abstractmethod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area(self) -&gt; float: ...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Rectangle(Shape):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__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init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__(self, w, h):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self.w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self.h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= w, h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area(self): return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self.w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*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self.h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class Circle(Shape):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__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init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__(self, r):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self.r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= r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def area(self): return pi *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self.r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*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self.r</a:t>
            </a: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endParaRPr lang="en-US" sz="1800" b="1" dirty="0">
              <a:solidFill>
                <a:srgbClr val="000066"/>
              </a:solidFill>
              <a:latin typeface="Courier New" panose="02070309020205020404" pitchFamily="49" charset="0"/>
              <a:ea typeface="Montserrat Regular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def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total_area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(shapes: list[Shape]) -&gt; float: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    return sum(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s.area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() for s in shapes)</a:t>
            </a:r>
          </a:p>
          <a:p>
            <a:pPr>
              <a:lnSpc>
                <a:spcPct val="150000"/>
              </a:lnSpc>
              <a:defRPr sz="1400">
                <a:latin typeface="Courier New"/>
              </a:defRPr>
            </a:pP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# Add Triangle by extending, not modifying </a:t>
            </a:r>
            <a:r>
              <a:rPr lang="en-US" sz="1800" b="1" dirty="0" err="1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total_area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Montserrat Regular" pitchFamily="34" charset="-122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53B9B80-2611-238F-F477-48A270D41E52}"/>
              </a:ext>
            </a:extLst>
          </p:cNvPr>
          <p:cNvSpPr>
            <a:spLocks noGrp="1"/>
          </p:cNvSpPr>
          <p:nvPr/>
        </p:nvSpPr>
        <p:spPr>
          <a:xfrm>
            <a:off x="957942" y="362955"/>
            <a:ext cx="16775875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>
              <a:lnSpc>
                <a:spcPts val="4875"/>
              </a:lnSpc>
            </a:pPr>
            <a:r>
              <a:rPr lang="en-US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Change Preventers – Refactored (</a:t>
            </a:r>
            <a:r>
              <a:rPr lang="en-US" b="1" dirty="0">
                <a:solidFill>
                  <a:srgbClr val="0032A0"/>
                </a:solidFill>
                <a:latin typeface="Montserrat ExtraBold" pitchFamily="34" charset="0"/>
              </a:rPr>
              <a:t>OCP)</a:t>
            </a:r>
            <a:endParaRPr lang="en-GB" dirty="0">
              <a:solidFill>
                <a:srgbClr val="0032A0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F6594-BF75-6FCC-A1AC-EACD791F58F8}"/>
              </a:ext>
            </a:extLst>
          </p:cNvPr>
          <p:cNvSpPr txBox="1"/>
          <p:nvPr/>
        </p:nvSpPr>
        <p:spPr>
          <a:xfrm>
            <a:off x="957942" y="1552303"/>
            <a:ext cx="15174685" cy="754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66"/>
                </a:solidFill>
                <a:latin typeface="Montserrat Regular" pitchFamily="34" charset="0"/>
                <a:ea typeface="Montserrat Regular" pitchFamily="34" charset="-122"/>
              </a:rPr>
              <a:t>Introduce abstractions; new behavior via extension not modification.</a:t>
            </a:r>
          </a:p>
        </p:txBody>
      </p:sp>
    </p:spTree>
    <p:extLst>
      <p:ext uri="{BB962C8B-B14F-4D97-AF65-F5344CB8AC3E}">
        <p14:creationId xmlns:p14="http://schemas.microsoft.com/office/powerpoint/2010/main" val="33338133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</TotalTime>
  <Words>1443</Words>
  <Application>Microsoft Macintosh PowerPoint</Application>
  <PresentationFormat>Custom</PresentationFormat>
  <Paragraphs>229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Montserrat Extra Bold</vt:lpstr>
      <vt:lpstr>Montserrat ExtraBold</vt:lpstr>
      <vt:lpstr>Montserrat Regular</vt:lpstr>
      <vt:lpstr>Tema de Office</vt:lpstr>
      <vt:lpstr>SOFTWARE DEVELOPMENT AND DEVOPS</vt:lpstr>
      <vt:lpstr>SOLID + Code Smells</vt:lpstr>
      <vt:lpstr>PowerPoint Presentation</vt:lpstr>
      <vt:lpstr>Code Smells (with Python) Bad examples &amp; refactored 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Koldo Ugarte</dc:creator>
  <cp:lastModifiedBy>Alberto Martín Izquierdo</cp:lastModifiedBy>
  <cp:revision>76</cp:revision>
  <cp:lastPrinted>2025-09-02T15:45:51Z</cp:lastPrinted>
  <dcterms:created xsi:type="dcterms:W3CDTF">2021-09-20T12:54:38Z</dcterms:created>
  <dcterms:modified xsi:type="dcterms:W3CDTF">2025-10-01T23:05:13Z</dcterms:modified>
</cp:coreProperties>
</file>